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68" r:id="rId14"/>
    <p:sldId id="269" r:id="rId15"/>
    <p:sldId id="271" r:id="rId16"/>
    <p:sldId id="270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AAD347D-5ACD-4C99-B74B-A9C85AD731AF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503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6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869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3936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80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891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529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83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487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734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1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035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97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226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521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96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31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9/7/2016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2249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hannel.nationalgeographic.com/videos/the-birth-of-earth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story.com/shows/the-universe/videos/creation-of-the-moon?m=5189719baf036&amp;s=All&amp;f=1&amp;free=false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story.com/shows/the-universe/videos/beyond-the-big-bang-tour-of-the-universe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MQRXGYCDrY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 The Beginning…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5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607" y="469405"/>
            <a:ext cx="8689258" cy="1293028"/>
          </a:xfrm>
        </p:spPr>
        <p:txBody>
          <a:bodyPr/>
          <a:lstStyle/>
          <a:p>
            <a:pPr algn="ctr"/>
            <a:r>
              <a:rPr lang="en-US" b="1" dirty="0" smtClean="0"/>
              <a:t>Sunrise</a:t>
            </a:r>
            <a:endParaRPr lang="en-US" b="1" dirty="0"/>
          </a:p>
        </p:txBody>
      </p:sp>
      <p:pic>
        <p:nvPicPr>
          <p:cNvPr id="8194" name="Picture 2" descr="https://upload.wikimedia.org/wikipedia/commons/a/a3/Giant_prominence_on_the_sun_erupte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7" y="2429302"/>
            <a:ext cx="5398384" cy="303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9 Billion Years after the Big Bang (4.6 Billion Years Ago), our star, the Sun, is born.</a:t>
            </a:r>
          </a:p>
          <a:p>
            <a:pPr lvl="1"/>
            <a:r>
              <a:rPr lang="en-US" b="1" dirty="0" smtClean="0"/>
              <a:t>With a core temperature of 27 million degrees, the Sun is powered by nuclear fusion</a:t>
            </a:r>
          </a:p>
          <a:p>
            <a:pPr lvl="1"/>
            <a:r>
              <a:rPr lang="en-US" b="1" dirty="0" smtClean="0"/>
              <a:t>A massive cloud of planetary dust and gas orbits around the new star</a:t>
            </a:r>
          </a:p>
          <a:p>
            <a:pPr lvl="1"/>
            <a:r>
              <a:rPr lang="en-US" b="1" dirty="0" smtClean="0"/>
              <a:t>As gravity pulls the cloud closer, it flattens into orbit and larger objects begin to form in the cloud</a:t>
            </a:r>
          </a:p>
          <a:p>
            <a:pPr marL="457200" lvl="1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4829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1767" y="366166"/>
            <a:ext cx="8610600" cy="1293028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rgbClr val="00B050"/>
                </a:solidFill>
              </a:rPr>
              <a:t>The Solar System</a:t>
            </a:r>
            <a:endParaRPr lang="en-US" b="1" u="sng" dirty="0">
              <a:solidFill>
                <a:srgbClr val="00B050"/>
              </a:solidFill>
            </a:endParaRPr>
          </a:p>
        </p:txBody>
      </p:sp>
      <p:pic>
        <p:nvPicPr>
          <p:cNvPr id="9218" name="Picture 2" descr="Formation of the Solar Syste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69" y="2259862"/>
            <a:ext cx="5308031" cy="354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4.6 Billion years ago several objects gained enough mass to clear space in their orbits around the sun: planets </a:t>
            </a:r>
          </a:p>
          <a:p>
            <a:r>
              <a:rPr lang="en-US" b="1" u="sng" dirty="0" smtClean="0"/>
              <a:t>Smaller, rockier (terrestrial) worlds closer to the Sun eventually become Mercury, Venus, Earth, and Mars</a:t>
            </a:r>
          </a:p>
          <a:p>
            <a:r>
              <a:rPr lang="en-US" b="1" u="sng" dirty="0" smtClean="0"/>
              <a:t>Massive gas giants further out eventually formed Jupiter</a:t>
            </a:r>
            <a:r>
              <a:rPr lang="en-US" b="1" u="sng" dirty="0"/>
              <a:t> </a:t>
            </a:r>
            <a:r>
              <a:rPr lang="en-US" b="1" u="sng" dirty="0" smtClean="0"/>
              <a:t>and Saturn while ice giants form Uranus and Neptune</a:t>
            </a:r>
          </a:p>
          <a:p>
            <a:pPr lvl="1"/>
            <a:r>
              <a:rPr lang="en-US" b="1" dirty="0" smtClean="0"/>
              <a:t>Almost all of the mass of the Solar System is accounted for by the Sun and Jupiter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536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0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95663"/>
            <a:ext cx="8610600" cy="1293028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rgbClr val="00B050"/>
                </a:solidFill>
              </a:rPr>
              <a:t>Earth: The Blue Planet</a:t>
            </a:r>
            <a:endParaRPr lang="en-US" b="1" u="sng" dirty="0">
              <a:solidFill>
                <a:srgbClr val="00B050"/>
              </a:solidFill>
            </a:endParaRPr>
          </a:p>
        </p:txBody>
      </p:sp>
      <p:pic>
        <p:nvPicPr>
          <p:cNvPr id="5" name="Picture 2" descr="http://i.ytimg.com/vi/ZJnEvgJDlMQ/maxresdefaul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65" y="2429301"/>
            <a:ext cx="5344735" cy="300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 smtClean="0"/>
              <a:t>4.6 Billion Years Ago, Earth is Formed</a:t>
            </a:r>
          </a:p>
          <a:p>
            <a:endParaRPr lang="en-US" b="1" u="sng" dirty="0"/>
          </a:p>
          <a:p>
            <a:r>
              <a:rPr lang="en-US" b="1" dirty="0" smtClean="0"/>
              <a:t>During this era, the Heavy Bombardment Period, Earth is routinely subject to asteroid and meteor impacts.</a:t>
            </a:r>
          </a:p>
          <a:p>
            <a:pPr lvl="1"/>
            <a:r>
              <a:rPr lang="en-US" b="1" dirty="0" smtClean="0"/>
              <a:t>These impacts bring metals like iron and gold to Earth, as well as liquid water</a:t>
            </a:r>
          </a:p>
          <a:p>
            <a:endParaRPr lang="en-US" b="1" dirty="0"/>
          </a:p>
          <a:p>
            <a:r>
              <a:rPr lang="en-US" b="1" dirty="0" smtClean="0">
                <a:solidFill>
                  <a:srgbClr val="FFC000"/>
                </a:solidFill>
                <a:hlinkClick r:id="rId3"/>
              </a:rPr>
              <a:t>Link to National Geographic: “The Birth of Earth</a:t>
            </a:r>
            <a:r>
              <a:rPr lang="en-US" b="1" dirty="0" smtClean="0">
                <a:solidFill>
                  <a:srgbClr val="FFC000"/>
                </a:solidFill>
              </a:rPr>
              <a:t>”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85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091" y="262928"/>
            <a:ext cx="8659761" cy="1293028"/>
          </a:xfrm>
        </p:spPr>
        <p:txBody>
          <a:bodyPr/>
          <a:lstStyle/>
          <a:p>
            <a:pPr algn="ctr"/>
            <a:r>
              <a:rPr lang="en-US" b="1" dirty="0" smtClean="0"/>
              <a:t>The Fall of Theia</a:t>
            </a:r>
            <a:endParaRPr lang="en-US" b="1" dirty="0"/>
          </a:p>
        </p:txBody>
      </p:sp>
      <p:pic>
        <p:nvPicPr>
          <p:cNvPr id="11266" name="Picture 2" descr="http://img2.wikia.nocookie.net/__cb20110501180317/althistory/images/3/33/Moon1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9" y="2361064"/>
            <a:ext cx="5394802" cy="344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As the heavy bombardment period ended, one planetoid, Theia, about the size of Mars, crashed into Earth</a:t>
            </a:r>
          </a:p>
          <a:p>
            <a:pPr lvl="1"/>
            <a:r>
              <a:rPr lang="en-US" b="1" dirty="0" smtClean="0">
                <a:hlinkClick r:id="rId3"/>
              </a:rPr>
              <a:t>Link to: “Theia and the Formation of the Moon</a:t>
            </a:r>
            <a:r>
              <a:rPr lang="en-US" b="1" dirty="0" smtClean="0"/>
              <a:t>”</a:t>
            </a:r>
          </a:p>
          <a:p>
            <a:r>
              <a:rPr lang="en-US" b="1" dirty="0" smtClean="0"/>
              <a:t>As Earth reformed, part of Theia and Earth spun off and became the Moon</a:t>
            </a:r>
          </a:p>
          <a:p>
            <a:r>
              <a:rPr lang="en-US" b="1" dirty="0" smtClean="0"/>
              <a:t>The Moon (and Jupiter) helped shield Earth from later impacts as it reformed, allowing a magnetic field and an atmosphere to develop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8179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49193" y="434872"/>
            <a:ext cx="8610600" cy="1293028"/>
          </a:xfrm>
        </p:spPr>
        <p:txBody>
          <a:bodyPr/>
          <a:lstStyle/>
          <a:p>
            <a:pPr algn="ctr"/>
            <a:r>
              <a:rPr lang="en-US" b="1" dirty="0" smtClean="0"/>
              <a:t>Just How Small We Are</a:t>
            </a:r>
            <a:endParaRPr lang="en-US" b="1" dirty="0"/>
          </a:p>
        </p:txBody>
      </p:sp>
      <p:pic>
        <p:nvPicPr>
          <p:cNvPr id="14338" name="Picture 2" descr="http://wallpaper.pickywallpapers.com/samsung-galaxy-tab/the-milky-way-galax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30" y="1727900"/>
            <a:ext cx="5306763" cy="452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4 billion years ago, volcanic eruptions helped form an atmosphere and also produced steam</a:t>
            </a:r>
          </a:p>
          <a:p>
            <a:pPr lvl="1"/>
            <a:r>
              <a:rPr lang="en-US" b="1" dirty="0" smtClean="0"/>
              <a:t>As Earth cooled, the steam condensed and formed clouds</a:t>
            </a:r>
          </a:p>
          <a:p>
            <a:pPr lvl="1"/>
            <a:r>
              <a:rPr lang="en-US" b="1" dirty="0" smtClean="0"/>
              <a:t>Eventually it began to rain…for thousands of years</a:t>
            </a:r>
          </a:p>
          <a:p>
            <a:pPr lvl="1"/>
            <a:r>
              <a:rPr lang="en-US" b="1" dirty="0" smtClean="0"/>
              <a:t>This water eventually formed the oceans of Earth</a:t>
            </a:r>
          </a:p>
          <a:p>
            <a:pPr lvl="1"/>
            <a:r>
              <a:rPr lang="en-US" b="1" dirty="0" smtClean="0"/>
              <a:t>The volcanic activity also produced continents.</a:t>
            </a:r>
          </a:p>
          <a:p>
            <a:r>
              <a:rPr lang="en-US" b="1" u="sng" dirty="0" smtClean="0"/>
              <a:t>Earth is the only planet with liquid water</a:t>
            </a:r>
          </a:p>
          <a:p>
            <a:pPr lvl="1"/>
            <a:r>
              <a:rPr lang="en-US" b="1" i="1" dirty="0" smtClean="0">
                <a:hlinkClick r:id="rId3"/>
              </a:rPr>
              <a:t>Link to: “From the Earth to the Universe</a:t>
            </a:r>
            <a:r>
              <a:rPr lang="en-US" b="1" i="1" dirty="0" smtClean="0"/>
              <a:t>”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3672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enjoysmallthings.com/wp-content/uploads/2015/02/earthinmilkyw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864" y="117987"/>
            <a:ext cx="9065698" cy="656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31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0700" y="705380"/>
            <a:ext cx="8610600" cy="1293028"/>
          </a:xfrm>
        </p:spPr>
        <p:txBody>
          <a:bodyPr/>
          <a:lstStyle/>
          <a:p>
            <a:pPr algn="ctr"/>
            <a:r>
              <a:rPr lang="en-US" b="1" dirty="0" smtClean="0"/>
              <a:t>Summarize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b="1" dirty="0"/>
              <a:t>What the main idea of the lesson was</a:t>
            </a:r>
          </a:p>
          <a:p>
            <a:pPr lvl="1"/>
            <a:r>
              <a:rPr lang="en-US" b="1" dirty="0"/>
              <a:t>AND what you learned today.</a:t>
            </a:r>
          </a:p>
          <a:p>
            <a:endParaRPr lang="en-US" b="1" dirty="0"/>
          </a:p>
          <a:p>
            <a:r>
              <a:rPr lang="en-US" b="1" dirty="0"/>
              <a:t>Your summary should be able to explain today’s lesson to someone who was not in class today.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3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oceduraltextures.com/zorksox/wp-content/uploads/2012/05/sta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24"/>
            <a:ext cx="12192000" cy="688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19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ytimg.com/vi/3PvnNREu4KQ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24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6.fanpop.com/image/photos/33400000/Big-Bang-space-33448885-512-3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61"/>
            <a:ext cx="12192000" cy="672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56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771" y="569997"/>
            <a:ext cx="9146458" cy="1293028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rgbClr val="00B050"/>
                </a:solidFill>
              </a:rPr>
              <a:t>The Big Bang</a:t>
            </a:r>
            <a:endParaRPr lang="en-US" b="1" u="sng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13.8 billion </a:t>
            </a:r>
            <a:r>
              <a:rPr lang="en-US" b="1" u="sng" dirty="0"/>
              <a:t>y</a:t>
            </a:r>
            <a:r>
              <a:rPr lang="en-US" b="1" u="sng" dirty="0" smtClean="0"/>
              <a:t>ears ago: the universe was created in a sudden, rapid expansion</a:t>
            </a:r>
            <a:endParaRPr lang="en-US" dirty="0" smtClean="0"/>
          </a:p>
          <a:p>
            <a:pPr lvl="1"/>
            <a:r>
              <a:rPr lang="en-US" b="1" dirty="0" smtClean="0"/>
              <a:t>Four main forces: strong, weak, electromagnetic, and gravity were unified and split in the one </a:t>
            </a:r>
            <a:r>
              <a:rPr lang="en-US" b="1" dirty="0" err="1" smtClean="0"/>
              <a:t>planck</a:t>
            </a:r>
            <a:r>
              <a:rPr lang="en-US" b="1" dirty="0" smtClean="0"/>
              <a:t> time after the Big Bang</a:t>
            </a:r>
          </a:p>
          <a:p>
            <a:pPr lvl="1"/>
            <a:r>
              <a:rPr lang="en-US" b="1" dirty="0" smtClean="0"/>
              <a:t>A </a:t>
            </a:r>
            <a:r>
              <a:rPr lang="en-US" b="1" dirty="0" err="1" smtClean="0"/>
              <a:t>planck</a:t>
            </a:r>
            <a:r>
              <a:rPr lang="en-US" b="1" dirty="0" smtClean="0"/>
              <a:t> is 1x10</a:t>
            </a:r>
            <a:r>
              <a:rPr lang="en-US" b="1" baseline="30000" dirty="0" smtClean="0"/>
              <a:t>-44 </a:t>
            </a:r>
            <a:r>
              <a:rPr lang="en-US" b="1" dirty="0" smtClean="0"/>
              <a:t>seconds…or one hundredth of a billionth of a trillionth of a trillionth of a second</a:t>
            </a:r>
          </a:p>
          <a:p>
            <a:pPr lvl="1"/>
            <a:endParaRPr lang="en-US" b="1" dirty="0" smtClean="0"/>
          </a:p>
        </p:txBody>
      </p:sp>
      <p:pic>
        <p:nvPicPr>
          <p:cNvPr id="5" name="AMQRXGYCDrY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62472" y="4150658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31104" y="336670"/>
            <a:ext cx="8610600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The First Selfie: Cosmic Background Radiation and Your TV</a:t>
            </a:r>
            <a:endParaRPr lang="en-US" b="1" dirty="0"/>
          </a:p>
        </p:txBody>
      </p:sp>
      <p:pic>
        <p:nvPicPr>
          <p:cNvPr id="4098" name="Picture 2" descr="http://upload.wikimedia.org/wikipedia/commons/3/3c/Ilc_9yr_moll409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25" y="1853248"/>
            <a:ext cx="9709158" cy="485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42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5007" y="351418"/>
            <a:ext cx="8610600" cy="1293028"/>
          </a:xfrm>
        </p:spPr>
        <p:txBody>
          <a:bodyPr/>
          <a:lstStyle/>
          <a:p>
            <a:pPr algn="ctr"/>
            <a:r>
              <a:rPr lang="en-US" b="1" dirty="0" smtClean="0"/>
              <a:t>The Dark Ages</a:t>
            </a:r>
            <a:endParaRPr lang="en-US" b="1" dirty="0"/>
          </a:p>
        </p:txBody>
      </p:sp>
      <p:pic>
        <p:nvPicPr>
          <p:cNvPr id="5122" name="Picture 2" descr="http://www.odec.ca/projects/2007/joch7c2/images/huge-black-holes-stifle-star-formation_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7" y="1853248"/>
            <a:ext cx="5239793" cy="419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377,000 years after the Big Bang, the first atoms and elements formed: This is the furthest back the observable universe goes!</a:t>
            </a:r>
          </a:p>
          <a:p>
            <a:endParaRPr lang="en-US" b="1" dirty="0"/>
          </a:p>
          <a:p>
            <a:r>
              <a:rPr lang="en-US" b="1" dirty="0" smtClean="0"/>
              <a:t>300 </a:t>
            </a:r>
            <a:r>
              <a:rPr lang="en-US" b="1" dirty="0"/>
              <a:t>million years after the Big Bang, hydrogen and helium begin to condense into the first </a:t>
            </a:r>
            <a:r>
              <a:rPr lang="en-US" b="1" dirty="0" err="1"/>
              <a:t>protostars</a:t>
            </a:r>
            <a:r>
              <a:rPr lang="en-US" b="1" dirty="0"/>
              <a:t>.</a:t>
            </a:r>
          </a:p>
          <a:p>
            <a:endParaRPr lang="en-US" dirty="0" smtClean="0"/>
          </a:p>
          <a:p>
            <a:r>
              <a:rPr lang="en-US" b="1" dirty="0" smtClean="0"/>
              <a:t>These first stars die in massive explosions called supernovas sending elements scattering through the universe</a:t>
            </a:r>
          </a:p>
          <a:p>
            <a:pPr lvl="1"/>
            <a:r>
              <a:rPr lang="en-US" b="1" dirty="0" smtClean="0"/>
              <a:t>These heavier elements include nitrogen, </a:t>
            </a:r>
            <a:r>
              <a:rPr lang="en-US" b="1" smtClean="0"/>
              <a:t>oxygen, and carbon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401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6013" y="262928"/>
            <a:ext cx="8610600" cy="1293028"/>
          </a:xfrm>
        </p:spPr>
        <p:txBody>
          <a:bodyPr/>
          <a:lstStyle/>
          <a:p>
            <a:pPr algn="ctr"/>
            <a:r>
              <a:rPr lang="en-US" b="1" dirty="0" smtClean="0"/>
              <a:t>Rise of Galaxies</a:t>
            </a:r>
            <a:endParaRPr lang="en-US" b="1" dirty="0"/>
          </a:p>
        </p:txBody>
      </p:sp>
      <p:pic>
        <p:nvPicPr>
          <p:cNvPr id="6146" name="Picture 2" descr="http://www.thebostoncalendar.com/system/events/photos/000/030/468/original/fig3.jpg?142671335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3" y="2056092"/>
            <a:ext cx="5280736" cy="401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The largest supernovas create black holes that collect massive clouds of interstellar and planetary dust and gas that form more stars.</a:t>
            </a:r>
          </a:p>
          <a:p>
            <a:endParaRPr lang="en-US" b="1" dirty="0"/>
          </a:p>
          <a:p>
            <a:r>
              <a:rPr lang="en-US" b="1" dirty="0" smtClean="0"/>
              <a:t>These stars orbit the black holes and form the first galaxies 500 million years after the Big Bang</a:t>
            </a:r>
          </a:p>
          <a:p>
            <a:endParaRPr lang="en-US" b="1" dirty="0"/>
          </a:p>
          <a:p>
            <a:r>
              <a:rPr lang="en-US" b="1" dirty="0" smtClean="0"/>
              <a:t>One billion years after the Big Bang, our home galaxy, the Milky Way, is born.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130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dailygalaxy.com/.a/6a00d8341bf7f753ef019b003e90e1970b-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77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3119</TotalTime>
  <Words>624</Words>
  <Application>Microsoft Office PowerPoint</Application>
  <PresentationFormat>Widescreen</PresentationFormat>
  <Paragraphs>55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Century Gothic</vt:lpstr>
      <vt:lpstr>Vapor Trail</vt:lpstr>
      <vt:lpstr>In The Beginning…</vt:lpstr>
      <vt:lpstr>PowerPoint Presentation</vt:lpstr>
      <vt:lpstr>PowerPoint Presentation</vt:lpstr>
      <vt:lpstr>PowerPoint Presentation</vt:lpstr>
      <vt:lpstr>The Big Bang</vt:lpstr>
      <vt:lpstr>The First Selfie: Cosmic Background Radiation and Your TV</vt:lpstr>
      <vt:lpstr>The Dark Ages</vt:lpstr>
      <vt:lpstr>Rise of Galaxies</vt:lpstr>
      <vt:lpstr>PowerPoint Presentation</vt:lpstr>
      <vt:lpstr>Sunrise</vt:lpstr>
      <vt:lpstr>The Solar System</vt:lpstr>
      <vt:lpstr>PowerPoint Presentation</vt:lpstr>
      <vt:lpstr>Earth: The Blue Planet</vt:lpstr>
      <vt:lpstr>The Fall of Theia</vt:lpstr>
      <vt:lpstr>Just How Small We Are</vt:lpstr>
      <vt:lpstr>PowerPoint Presentation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Beginning…</dc:title>
  <dc:creator>Lawrence Staten</dc:creator>
  <cp:lastModifiedBy>Lawrence Staten</cp:lastModifiedBy>
  <cp:revision>40</cp:revision>
  <dcterms:created xsi:type="dcterms:W3CDTF">2015-07-03T18:32:16Z</dcterms:created>
  <dcterms:modified xsi:type="dcterms:W3CDTF">2016-09-07T19:37:29Z</dcterms:modified>
</cp:coreProperties>
</file>